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5"/>
  </p:normalViewPr>
  <p:slideViewPr>
    <p:cSldViewPr snapToGrid="0">
      <p:cViewPr>
        <p:scale>
          <a:sx n="83" d="100"/>
          <a:sy n="83" d="100"/>
        </p:scale>
        <p:origin x="116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EE-50F3-AB04-00D8-4C9B16A38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E8051-5F33-4E0D-BE98-940D1F9A1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0D475-2832-BFC5-DDAC-22A77D5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F790A-2321-0EB5-2100-65223B28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BAF6E-FCDC-0F75-DB5D-0FB703E7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51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AC4C-4677-797F-DA65-1C250D9F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2720C-6878-3EF5-FFF5-10B7D3D5B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16C7-DA34-4B49-1115-2F921B6D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81C6C-4A84-A328-0F31-9F73D507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33C0-777F-9127-EC65-67863754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921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6FD9F-C952-E426-E380-881021510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B5088-16A0-0557-1CC6-32146253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6126F-2EAA-594F-CDD8-B80D5BF4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3E297-4739-A6CE-1131-F1E204A7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AEC8-2A4B-D665-17B1-3F968B6F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9364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EBBC-4B85-C1FE-3EB9-42738588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0790-3C12-115F-4766-CAB3E81B0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C550-1014-330D-E358-0B7E6210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8E602-8C90-A99F-7D09-5479561F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D848F-7EEA-A32E-1307-EFCDA6F1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6921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FBC0-1234-47C6-DF24-DC03F4F2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E6AFF-1F5B-7C6F-520D-9FAC0AC1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72A07-F276-1755-5796-023E4CDE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CAC8A-CF37-5B5A-DDF3-F3E6E410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DCEF-82B1-45AD-C215-B7A41321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4937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6A32-7CBB-BA07-2FA4-59FF649D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4446-98D6-E41A-64ED-3BCC282B7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CB447-A97F-6BD2-8C69-2E85151E7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EF17C-13F2-F0E2-C60A-1C09F0A4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77D8D-A787-920C-785D-C16F4AF0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244CD-13C4-1F84-07F4-4B399162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2232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03B3-51C4-115D-2E1A-CDCB4546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967C2-41EF-54FC-C171-CC3CF62E9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1571-112E-BE17-DF1B-19A4BA411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22042-C9C2-7892-3E71-9D2763CDE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CF60-93BB-99AC-01F8-5DDD1EECA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7A047-9071-5BE8-C9DF-AFEE9E98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A54D1-42E8-AA56-155B-C1C0B9AE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770DA-9480-714A-37DA-D946638E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0909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03C8-D6D3-FB6B-709C-F9077A88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67684-2107-7CAD-9CBB-83F2DA22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07B55-CDC5-8466-E8D6-02F4159F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3A32-E531-F626-B09D-05D7230E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1818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19400-93B4-D2FE-7276-81DCFF79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A324C-4B1A-F108-C277-2ED30608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76482-3103-3B97-157C-19FA2D89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9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CCD2-C6D0-91CF-25F0-6F60E431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C976-043E-D7CB-2398-0BC3DEC0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2CFB-6FE2-068B-1B32-CBCFAFB37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23118-3902-2950-8A45-F36D0B91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CE289-6263-5419-B6F4-9BF0E7F8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2F6CD-C624-9B9E-F5CB-725F18A7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4008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1A99-0471-9B3D-F573-D9CEFCBF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24E0F-78C9-BA18-DF90-8FC7922EB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0DD38-EA54-217B-27B5-A6873B92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5E640-38DE-483E-9C98-D24ED98C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84FF9-DB49-79DD-7B28-2DA4D622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F809A-E686-8855-39B4-A983E6FD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951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6280D-773A-1704-526E-BA536F3C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81492-A5D6-397F-095B-09C1D71CC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782A9-42AB-4BB8-6D03-C93EF185B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7616-15DA-E943-9F50-C675484082C8}" type="datetimeFigureOut">
              <a:rPr lang="en-MX" smtClean="0"/>
              <a:t>11/08/22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6AF1-5C9A-18A5-6904-DA79E2284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499A9-FA79-00CD-B1D7-A54F1FBB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08F8E-806C-3047-9177-24099E2A2A9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8793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3E92-6C3C-52AF-3B74-F5A2D3D88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Power consumption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CE1C8-B98D-5FD7-EED8-4E0FC166B8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Roberto Leyva</a:t>
            </a:r>
          </a:p>
        </p:txBody>
      </p:sp>
    </p:spTree>
    <p:extLst>
      <p:ext uri="{BB962C8B-B14F-4D97-AF65-F5344CB8AC3E}">
        <p14:creationId xmlns:p14="http://schemas.microsoft.com/office/powerpoint/2010/main" val="299088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F6A7-987B-6B56-905E-9C9160FE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27A29-3AD4-AA5C-DE05-1A42638A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Using time series is useful to view the chnages a variable has over time.</a:t>
            </a:r>
          </a:p>
          <a:p>
            <a:r>
              <a:rPr lang="en-MX" dirty="0"/>
              <a:t>Each variable can have a trend and a seasonal component that supports a particular pattern.</a:t>
            </a:r>
          </a:p>
          <a:p>
            <a:r>
              <a:rPr lang="en-MX" dirty="0"/>
              <a:t>The models that generate the forecasts have very little explained variance and the confidence intervals at 80 or 90 percent have a big amplitude.</a:t>
            </a:r>
          </a:p>
          <a:p>
            <a:r>
              <a:rPr lang="en-MX" dirty="0"/>
              <a:t>The </a:t>
            </a:r>
            <a:r>
              <a:rPr lang="en-US" dirty="0"/>
              <a:t>Holt Winters Forecasting is very useful for making predictions.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86833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A4475-9B92-CD09-B40C-FD029210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Power consumption in 2008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E37E881-ECB7-B321-FB04-558FD13C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2967400"/>
            <a:ext cx="3797536" cy="3151954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67EB7CF-4BE5-F72A-3125-594968F69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3386" y="2967400"/>
            <a:ext cx="3797536" cy="3151954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5013037E-15F7-12AE-0D9D-45E6B08E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2967400"/>
            <a:ext cx="3797536" cy="31519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252E68-99DC-C281-24E7-54B2AECF8EB1}"/>
              </a:ext>
            </a:extLst>
          </p:cNvPr>
          <p:cNvSpPr txBox="1"/>
          <p:nvPr/>
        </p:nvSpPr>
        <p:spPr>
          <a:xfrm>
            <a:off x="3991635" y="2382982"/>
            <a:ext cx="372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 mostly used on the weekends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A3BC2-4ED6-E34F-F93B-5DB9DD9DAF00}"/>
              </a:ext>
            </a:extLst>
          </p:cNvPr>
          <p:cNvSpPr txBox="1"/>
          <p:nvPr/>
        </p:nvSpPr>
        <p:spPr>
          <a:xfrm>
            <a:off x="387927" y="2382982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 used around 18:00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6D0798-016B-0D6A-C2E5-D6E27C61E0C4}"/>
              </a:ext>
            </a:extLst>
          </p:cNvPr>
          <p:cNvSpPr txBox="1"/>
          <p:nvPr/>
        </p:nvSpPr>
        <p:spPr>
          <a:xfrm>
            <a:off x="8192673" y="2382982"/>
            <a:ext cx="365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 is the most used </a:t>
            </a:r>
          </a:p>
        </p:txBody>
      </p:sp>
    </p:spTree>
    <p:extLst>
      <p:ext uri="{BB962C8B-B14F-4D97-AF65-F5344CB8AC3E}">
        <p14:creationId xmlns:p14="http://schemas.microsoft.com/office/powerpoint/2010/main" val="186531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4475-9B92-CD09-B40C-FD029210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Power consumption registered from 2007 to 2010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E37E881-ECB7-B321-FB04-558FD13C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2967400"/>
            <a:ext cx="3797536" cy="3151954"/>
          </a:xfrm>
          <a:prstGeom prst="rect">
            <a:avLst/>
          </a:prstGeom>
        </p:spPr>
      </p:pic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5B9D602B-8721-4454-FD85-F270752C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73" y="2967400"/>
            <a:ext cx="3789844" cy="314721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319DD92-1D5F-8A7D-02C1-04D7D6309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232" y="2967400"/>
            <a:ext cx="3789844" cy="314721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57DA156-817B-4262-3E17-B5631D78E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1" y="2967400"/>
            <a:ext cx="3789844" cy="3147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1F355-272F-1534-93B1-D4C3FC0942A0}"/>
              </a:ext>
            </a:extLst>
          </p:cNvPr>
          <p:cNvSpPr txBox="1"/>
          <p:nvPr/>
        </p:nvSpPr>
        <p:spPr>
          <a:xfrm>
            <a:off x="8508177" y="2044070"/>
            <a:ext cx="3158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 is used regularly with peaks up to 20 watt-hours.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3BAE1-FD90-076F-2B92-8E5C514B28A1}"/>
              </a:ext>
            </a:extLst>
          </p:cNvPr>
          <p:cNvSpPr txBox="1"/>
          <p:nvPr/>
        </p:nvSpPr>
        <p:spPr>
          <a:xfrm>
            <a:off x="4373842" y="2044070"/>
            <a:ext cx="343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The laundry room has a huge power consumption of 80 watt-hours between 2008 and 2009.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04BB3-D655-9F26-AB2F-98DD3A579078}"/>
              </a:ext>
            </a:extLst>
          </p:cNvPr>
          <p:cNvSpPr txBox="1"/>
          <p:nvPr/>
        </p:nvSpPr>
        <p:spPr>
          <a:xfrm>
            <a:off x="562703" y="2182569"/>
            <a:ext cx="311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The kitchen has peaks of less than 40 watt-hours.</a:t>
            </a:r>
          </a:p>
        </p:txBody>
      </p:sp>
    </p:spTree>
    <p:extLst>
      <p:ext uri="{BB962C8B-B14F-4D97-AF65-F5344CB8AC3E}">
        <p14:creationId xmlns:p14="http://schemas.microsoft.com/office/powerpoint/2010/main" val="20866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B47C74-B1D8-19C3-7F1C-84308AF7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64" y="3704393"/>
            <a:ext cx="3797536" cy="3153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645D8-F680-9A8A-2CE8-DC339F80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32" y="3704394"/>
            <a:ext cx="3797535" cy="3153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77BBB-3D90-9C98-BF2C-C9B6CD7C6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43" y="3704396"/>
            <a:ext cx="3797534" cy="3153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5D1DD1-673D-3DB0-BED7-6D81FFC6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7" y="1167151"/>
            <a:ext cx="2741396" cy="2276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1582D8-3A94-2309-91EC-80C9BC0E417A}"/>
              </a:ext>
            </a:extLst>
          </p:cNvPr>
          <p:cNvSpPr/>
          <p:nvPr/>
        </p:nvSpPr>
        <p:spPr>
          <a:xfrm>
            <a:off x="8864182" y="3857624"/>
            <a:ext cx="3114675" cy="3429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X" dirty="0"/>
              <a:t>Forecast for Sub_meter_3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E5E5F-BE42-B768-3BFB-9F505709D4BC}"/>
              </a:ext>
            </a:extLst>
          </p:cNvPr>
          <p:cNvSpPr/>
          <p:nvPr/>
        </p:nvSpPr>
        <p:spPr>
          <a:xfrm>
            <a:off x="4667251" y="3857625"/>
            <a:ext cx="3114675" cy="3429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X" dirty="0"/>
              <a:t>Forecast for Sub_meter_2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6D151D-2078-6BCA-96D3-8D578CE3573A}"/>
              </a:ext>
            </a:extLst>
          </p:cNvPr>
          <p:cNvSpPr/>
          <p:nvPr/>
        </p:nvSpPr>
        <p:spPr>
          <a:xfrm>
            <a:off x="673935" y="3857627"/>
            <a:ext cx="3114675" cy="3429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X" dirty="0"/>
              <a:t>Forecast for Sub_meter_1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7747CA2-EF4C-D579-FDF9-BF2FB17B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23040"/>
            <a:ext cx="9795637" cy="110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Forecast of power consumption using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CF394-687B-E5D1-4D73-B5C716729529}"/>
              </a:ext>
            </a:extLst>
          </p:cNvPr>
          <p:cNvSpPr txBox="1"/>
          <p:nvPr/>
        </p:nvSpPr>
        <p:spPr>
          <a:xfrm>
            <a:off x="3341845" y="1915189"/>
            <a:ext cx="7245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All models forecats a lower consumption and have the same R^2.</a:t>
            </a:r>
          </a:p>
          <a:p>
            <a:endParaRPr lang="en-MX" dirty="0"/>
          </a:p>
          <a:p>
            <a:r>
              <a:rPr lang="en-MX" dirty="0"/>
              <a:t>The model that has smaller errors is the one that forecasts Sub_meter_3.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8730D-E1B9-1B47-8E67-3188C0ECFD2F}"/>
              </a:ext>
            </a:extLst>
          </p:cNvPr>
          <p:cNvSpPr txBox="1"/>
          <p:nvPr/>
        </p:nvSpPr>
        <p:spPr>
          <a:xfrm>
            <a:off x="1744635" y="3515102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E4E52-67BF-2267-CD4B-085080567DF5}"/>
              </a:ext>
            </a:extLst>
          </p:cNvPr>
          <p:cNvSpPr txBox="1"/>
          <p:nvPr/>
        </p:nvSpPr>
        <p:spPr>
          <a:xfrm>
            <a:off x="5329028" y="3515102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Laundry room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7C7ECF-0FA3-85E0-4C4E-FEC344E200D4}"/>
              </a:ext>
            </a:extLst>
          </p:cNvPr>
          <p:cNvSpPr txBox="1"/>
          <p:nvPr/>
        </p:nvSpPr>
        <p:spPr>
          <a:xfrm>
            <a:off x="9412204" y="3476624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</a:t>
            </a:r>
          </a:p>
        </p:txBody>
      </p:sp>
    </p:spTree>
    <p:extLst>
      <p:ext uri="{BB962C8B-B14F-4D97-AF65-F5344CB8AC3E}">
        <p14:creationId xmlns:p14="http://schemas.microsoft.com/office/powerpoint/2010/main" val="17055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4475-9B92-CD09-B40C-FD029210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Decomposition of kitchen, laundry room and water heater &amp; 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90EDD-2816-92DC-AA7F-507559BF564F}"/>
              </a:ext>
            </a:extLst>
          </p:cNvPr>
          <p:cNvSpPr txBox="1"/>
          <p:nvPr/>
        </p:nvSpPr>
        <p:spPr>
          <a:xfrm>
            <a:off x="1214749" y="3408617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40C8-9A4D-F14D-20F2-8D45177ED250}"/>
              </a:ext>
            </a:extLst>
          </p:cNvPr>
          <p:cNvSpPr txBox="1"/>
          <p:nvPr/>
        </p:nvSpPr>
        <p:spPr>
          <a:xfrm>
            <a:off x="5303838" y="3403624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Laundry 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A005A-AB2C-B089-5E7E-5D8DA9D3C0FD}"/>
              </a:ext>
            </a:extLst>
          </p:cNvPr>
          <p:cNvSpPr txBox="1"/>
          <p:nvPr/>
        </p:nvSpPr>
        <p:spPr>
          <a:xfrm>
            <a:off x="9269384" y="3429000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C29AF-06C2-A0B1-7B3B-A42043A324FD}"/>
              </a:ext>
            </a:extLst>
          </p:cNvPr>
          <p:cNvSpPr txBox="1"/>
          <p:nvPr/>
        </p:nvSpPr>
        <p:spPr>
          <a:xfrm>
            <a:off x="507519" y="2312119"/>
            <a:ext cx="353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 shows a down trend and seasonality. Most used in New Year.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AA090-8DE7-F250-D9D6-393ECFECAABB}"/>
              </a:ext>
            </a:extLst>
          </p:cNvPr>
          <p:cNvSpPr txBox="1"/>
          <p:nvPr/>
        </p:nvSpPr>
        <p:spPr>
          <a:xfrm>
            <a:off x="4260908" y="2173620"/>
            <a:ext cx="353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Laundry shows an up and down trend. It also shows seasonality. Most used in August.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7520D-EC11-C272-52FE-006A7329B742}"/>
              </a:ext>
            </a:extLst>
          </p:cNvPr>
          <p:cNvSpPr txBox="1"/>
          <p:nvPr/>
        </p:nvSpPr>
        <p:spPr>
          <a:xfrm>
            <a:off x="8389379" y="2195044"/>
            <a:ext cx="353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 shows an up trend in the final two years and has seasonality. Used all the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593CE-76B9-EA8E-5D1E-F5F3DF9A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" y="3731076"/>
            <a:ext cx="3788010" cy="31456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0429C2-5B16-990B-AE75-ACF38EB8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08" y="3713606"/>
            <a:ext cx="3788009" cy="3145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4B76D5-CFDE-F068-C3D2-982FFB60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352" y="3731077"/>
            <a:ext cx="3788008" cy="3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6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A4475-9B92-CD09-B40C-FD029210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Forecast without the seasonal component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E1409-912D-4999-2EAD-1DB80932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20" y="1683720"/>
            <a:ext cx="3180707" cy="264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B7707-4C5B-7531-1086-35FCC6D2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2726"/>
            <a:ext cx="3177480" cy="263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39681-562A-7445-03F8-2506245D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99" y="4219309"/>
            <a:ext cx="3177480" cy="2638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24005-791D-42F0-63D1-C41451B37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086" y="1683721"/>
            <a:ext cx="3180706" cy="2641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D3CA7-5C86-4226-E5A2-CFB23AEE5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551" y="4219310"/>
            <a:ext cx="3177479" cy="2638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EE8F9F-D36A-8283-ECDF-397B52015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198" y="1687784"/>
            <a:ext cx="3177479" cy="2637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5A8B92-FE59-4EBC-6BBA-DAB0396ED65D}"/>
              </a:ext>
            </a:extLst>
          </p:cNvPr>
          <p:cNvSpPr txBox="1"/>
          <p:nvPr/>
        </p:nvSpPr>
        <p:spPr>
          <a:xfrm>
            <a:off x="1969712" y="1539548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Kitchen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DF594-653C-489B-2338-342405C31715}"/>
              </a:ext>
            </a:extLst>
          </p:cNvPr>
          <p:cNvSpPr txBox="1"/>
          <p:nvPr/>
        </p:nvSpPr>
        <p:spPr>
          <a:xfrm>
            <a:off x="5678935" y="1483060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Laundry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356B5-3744-7CDC-E749-AC0536A1B502}"/>
              </a:ext>
            </a:extLst>
          </p:cNvPr>
          <p:cNvSpPr txBox="1"/>
          <p:nvPr/>
        </p:nvSpPr>
        <p:spPr>
          <a:xfrm>
            <a:off x="9336790" y="1539548"/>
            <a:ext cx="2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Water Heater &amp; AC</a:t>
            </a:r>
          </a:p>
        </p:txBody>
      </p:sp>
    </p:spTree>
    <p:extLst>
      <p:ext uri="{BB962C8B-B14F-4D97-AF65-F5344CB8AC3E}">
        <p14:creationId xmlns:p14="http://schemas.microsoft.com/office/powerpoint/2010/main" val="5795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4475-9B92-CD09-B40C-FD029210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Correlations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1BE709-A9AC-6F45-F60E-2453E8F4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660" y="1662046"/>
            <a:ext cx="7248875" cy="50426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43852-0752-7B4B-B344-18EF1225CD03}"/>
              </a:ext>
            </a:extLst>
          </p:cNvPr>
          <p:cNvSpPr/>
          <p:nvPr/>
        </p:nvSpPr>
        <p:spPr>
          <a:xfrm>
            <a:off x="8922327" y="1662046"/>
            <a:ext cx="1869592" cy="26559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7921C-D6F2-0845-2607-D8157C039AC9}"/>
              </a:ext>
            </a:extLst>
          </p:cNvPr>
          <p:cNvSpPr/>
          <p:nvPr/>
        </p:nvSpPr>
        <p:spPr>
          <a:xfrm>
            <a:off x="5405649" y="4183393"/>
            <a:ext cx="2937164" cy="76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C47CE-1E88-7181-885D-65EE9FFD1CDE}"/>
              </a:ext>
            </a:extLst>
          </p:cNvPr>
          <p:cNvSpPr/>
          <p:nvPr/>
        </p:nvSpPr>
        <p:spPr>
          <a:xfrm>
            <a:off x="5447583" y="5450315"/>
            <a:ext cx="2937164" cy="12544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FEFDC-9FD6-436E-DF4B-CF418CBC0EA0}"/>
              </a:ext>
            </a:extLst>
          </p:cNvPr>
          <p:cNvSpPr txBox="1"/>
          <p:nvPr/>
        </p:nvSpPr>
        <p:spPr>
          <a:xfrm>
            <a:off x="288834" y="3456029"/>
            <a:ext cx="5158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The sub-metering 3 (Water Heater &amp; AC) has a moderate correlation with the Global active power and the Global intensity.</a:t>
            </a:r>
          </a:p>
          <a:p>
            <a:endParaRPr lang="en-MX" dirty="0"/>
          </a:p>
          <a:p>
            <a:r>
              <a:rPr lang="en-MX" dirty="0"/>
              <a:t>The sub-metering 1 and 2 have a weak correlation to Global active power and the Global intensity. </a:t>
            </a:r>
          </a:p>
        </p:txBody>
      </p:sp>
    </p:spTree>
    <p:extLst>
      <p:ext uri="{BB962C8B-B14F-4D97-AF65-F5344CB8AC3E}">
        <p14:creationId xmlns:p14="http://schemas.microsoft.com/office/powerpoint/2010/main" val="164126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0AE5-A10B-E07E-E66B-3F68B2F2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1484-BDD0-40D2-C569-27186A01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X" dirty="0"/>
              <a:t>The sub-meter 3 (water heater &amp; ac) consumes the most energy in a year. It consumes less energy but more frequently.</a:t>
            </a:r>
          </a:p>
          <a:p>
            <a:r>
              <a:rPr lang="en-MX" dirty="0"/>
              <a:t>The sub-meter 2 (laundry room) presents consumption mostly on weekends and it consumes a lot around August.</a:t>
            </a:r>
          </a:p>
          <a:p>
            <a:r>
              <a:rPr lang="en-MX" dirty="0"/>
              <a:t>The sub-meter 1 (kitchen) presents consumption around 18:00 of a day (dinner time) and consumes a lot around the festivities of New Year.</a:t>
            </a:r>
          </a:p>
          <a:p>
            <a:r>
              <a:rPr lang="en-MX" dirty="0"/>
              <a:t>The sub-meter 1 and 2 present very similar cosumption in a year.</a:t>
            </a:r>
          </a:p>
          <a:p>
            <a:r>
              <a:rPr lang="en-MX" dirty="0"/>
              <a:t>It would be advantageous if other electronics like TVs could be added to another sub-meter.</a:t>
            </a:r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6231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A5D2-E098-B29E-1FAC-0D022FA0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5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F199-2DB4-792D-D4AD-3CD9715B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MX" dirty="0"/>
              <a:t>Cover more areas of the house like the living room, garage, and bedroom if there are any.</a:t>
            </a:r>
          </a:p>
          <a:p>
            <a:r>
              <a:rPr lang="en-MX" dirty="0"/>
              <a:t> Do laundry one day in the middle on the week and on the weekends so that the power consumption isn’t as high, especially around August.</a:t>
            </a:r>
          </a:p>
          <a:p>
            <a:r>
              <a:rPr lang="en-MX" dirty="0"/>
              <a:t>Use the ac on the summer and the water heater on winter to reduce the frequency it is used.</a:t>
            </a:r>
          </a:p>
          <a:p>
            <a:r>
              <a:rPr lang="en-MX" dirty="0"/>
              <a:t>Use the dishwasher and microwave less frequently, so the power consumption is less in the kitchen, especially around New Year.</a:t>
            </a:r>
          </a:p>
          <a:p>
            <a:r>
              <a:rPr lang="en-MX" dirty="0"/>
              <a:t>Start drying clothes on the sun so that the tumble-drier is used less frequently.</a:t>
            </a:r>
          </a:p>
          <a:p>
            <a:endParaRPr lang="en-MX" dirty="0"/>
          </a:p>
          <a:p>
            <a:endParaRPr lang="en-MX" dirty="0"/>
          </a:p>
          <a:p>
            <a:endParaRPr lang="en-MX" dirty="0"/>
          </a:p>
          <a:p>
            <a:endParaRPr lang="en-MX" dirty="0"/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55844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545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 consumption</vt:lpstr>
      <vt:lpstr>Power consumption in 2008</vt:lpstr>
      <vt:lpstr>Power consumption registered from 2007 to 2010</vt:lpstr>
      <vt:lpstr>Forecast of power consumption using linear regression</vt:lpstr>
      <vt:lpstr>Decomposition of kitchen, laundry room and water heater &amp; ac</vt:lpstr>
      <vt:lpstr>Forecast without the seasonal component</vt:lpstr>
      <vt:lpstr>Correlations</vt:lpstr>
      <vt:lpstr>Summary</vt:lpstr>
      <vt:lpstr>5 recommendations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consumption</dc:title>
  <dc:creator>ROBERTO ALEJANDRO LEYVA MARQUEZ</dc:creator>
  <cp:lastModifiedBy>ROBERTO ALEJANDRO LEYVA MARQUEZ</cp:lastModifiedBy>
  <cp:revision>1</cp:revision>
  <dcterms:created xsi:type="dcterms:W3CDTF">2022-08-12T02:25:45Z</dcterms:created>
  <dcterms:modified xsi:type="dcterms:W3CDTF">2022-08-13T03:06:45Z</dcterms:modified>
</cp:coreProperties>
</file>